
<file path=[Content_Types].xml><?xml version="1.0" encoding="utf-8"?>
<Types xmlns="http://schemas.openxmlformats.org/package/2006/content-types">
  <Default Extension="aif" ContentType="audio/unknown"/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16"/>
  </p:notesMasterIdLst>
  <p:sldIdLst>
    <p:sldId id="256" r:id="rId2"/>
    <p:sldId id="934" r:id="rId3"/>
    <p:sldId id="933" r:id="rId4"/>
    <p:sldId id="935" r:id="rId5"/>
    <p:sldId id="932" r:id="rId6"/>
    <p:sldId id="929" r:id="rId7"/>
    <p:sldId id="936" r:id="rId8"/>
    <p:sldId id="928" r:id="rId9"/>
    <p:sldId id="930" r:id="rId10"/>
    <p:sldId id="931" r:id="rId11"/>
    <p:sldId id="937" r:id="rId12"/>
    <p:sldId id="938" r:id="rId13"/>
    <p:sldId id="308" r:id="rId14"/>
    <p:sldId id="939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661B"/>
    <a:srgbClr val="D66035"/>
    <a:srgbClr val="F8D5A0"/>
    <a:srgbClr val="DC5156"/>
    <a:srgbClr val="F8D59F"/>
    <a:srgbClr val="959B79"/>
    <a:srgbClr val="5E6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8"/>
    <p:restoredTop sz="83691"/>
  </p:normalViewPr>
  <p:slideViewPr>
    <p:cSldViewPr snapToGrid="0" snapToObjects="1">
      <p:cViewPr varScale="1">
        <p:scale>
          <a:sx n="100" d="100"/>
          <a:sy n="100" d="100"/>
        </p:scale>
        <p:origin x="1152" y="176"/>
      </p:cViewPr>
      <p:guideLst/>
    </p:cSldViewPr>
  </p:slideViewPr>
  <p:outlineViewPr>
    <p:cViewPr>
      <p:scale>
        <a:sx n="33" d="100"/>
        <a:sy n="33" d="100"/>
      </p:scale>
      <p:origin x="0" y="-1872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AA9D0-A9C4-774C-8C54-2C51F7825C99}" type="datetimeFigureOut">
              <a:rPr lang="en-US" smtClean="0"/>
              <a:t>6/4/24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D304F-B2BC-D841-8A87-74087BFE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87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limiting factor when it comes to recognising drones at long distances.</a:t>
            </a:r>
          </a:p>
          <a:p>
            <a:r>
              <a:rPr lang="en-GB" dirty="0"/>
              <a:t>The low frequencies aren’t always enough to make it recognisable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FD304F-B2BC-D841-8A87-74087BFE0C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90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803C0-625B-B442-8F4A-3CDE4F7DE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1E8442-8BBF-514C-B166-2A6193F19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F13A6-0D23-AC4A-B919-5D9F7F889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950-D911-BC40-8870-BEB2EFF33277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A7F23-03C1-D94D-AA23-93C787CD8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A4BEB-206B-0A4E-8B73-1A63F5D6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0DD5C980-53C8-B543-B768-2522523CDD90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65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D03F9-F7D8-2941-880D-743389E30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A445F-7890-8B40-AAC9-93BD5436F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48DA4-58E9-9B46-88B3-A36B3B4E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0267-F8C9-5A41-8743-711634DC81E5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8D9DF-BD48-6F4C-A732-3AF9F23EA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1E84C-D8A2-D04E-8547-7826DA6C7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8DE09C8-2315-724A-87D5-C8207ABB1B52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F1946D4-25A6-874D-8820-E62F31E0F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D4AD26C-366C-744F-BE90-B1298EF1368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E6F21C-1EAC-EF49-9B36-9F375A75883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E1815E0-824F-8040-ABF6-A5E4E118B1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2278A92-8954-3446-8503-C6CFB08BCD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8F7E4898-D51A-EF4B-8326-AEB50917DF24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5516B-CD80-7641-B19C-4A127FB8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36F62-55D5-6D4D-9FAF-BA9AAAFC5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516AF-99A9-0848-ACCF-D8A1F9738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DEF3-F8FC-E54B-BF1D-449E3A45E943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CE012-4513-6246-AB67-B2755A7FE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346BF-04EE-094D-9120-853DF0F2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97A461-8229-1B41-9168-F8A9B5589202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7DD170D5-8B2F-014F-B477-F6F87F3DBB9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82FF30E-C068-1345-9F6D-5BCD89AE56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12146776-9EAA-B944-A3FE-266FC6215DD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0870518-68FE-0A40-A7A6-8C1F5C988E2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C9228E6F-32B6-FB4D-B84D-0331B160D06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C6E5D3FC-644B-5142-8997-0BC952C208EF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72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D195A-E506-4947-827E-731249D88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87790-131E-A248-9311-380325BBD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CE9DF-6C9E-5F45-BD78-57FD796B9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C928E-73ED-A04E-AF51-092345CD1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7D60-7747-4E44-8766-3E09B9E95581}" type="datetime1">
              <a:rPr lang="nb-NO" smtClean="0"/>
              <a:t>04.06.2024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15416-4F4B-CF49-B92C-5B05AEE4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64085-3E85-814F-B751-8CD9CCFC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F0DBB46-4380-3846-88A1-CDF3574352D3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597F93CE-1F48-6744-B6F5-811E1419C2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93253EB-0189-054C-9D79-53A653CC5C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2B29A49-BFA4-A64C-9B89-57E5935F411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18F0B32-732F-2544-84EA-6C0C27F3ED6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E7985DA-1390-B644-B611-B756629D493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5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D009B1FE-0B28-6149-8D7E-CAE80D6BD379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69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340DF-98CB-444A-9003-FC991EF97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6270-A3BC-624F-8216-49AD8D5DA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89305-A412-B247-8132-2855BB17E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8A0954-2FF1-984A-A12D-531AA3707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02F6A5-24E6-414E-BCB7-1A2CA0A74B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0A6B1B-65A5-5846-A683-BED870EB8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7AD3-D6D3-4247-9055-484E83C2FA90}" type="datetime1">
              <a:rPr lang="nb-NO" smtClean="0"/>
              <a:t>04.06.2024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D174E5-CED2-9147-B2FF-712BC4FAB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8C5437-96F8-A548-9119-554DFE0A8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3F40EE-C184-0B4A-B062-5B0E4A149A8B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7971AE4-8129-E447-9473-0802DAD2FA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255F568-3D82-6E44-AA8D-05CE9B48CCE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2EAF26A-A205-1D46-A962-A96E1968BD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3E287CC-4A87-B245-A8CD-8D5C1AFC47D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22E0ACE0-06A1-A14F-AEFC-CA1B60755E2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7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6CBD99B9-05CC-FF40-B44D-3BA64512BF74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19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469C7-68DB-864A-B027-00988C1E6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E56B9-D610-0B4D-82D3-0F8F979AC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B4C3-92CA-3F44-9A6C-7D595B95899E}" type="datetime1">
              <a:rPr lang="nb-NO" smtClean="0"/>
              <a:t>04.06.2024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BBB3DF-A7DD-9D42-9E79-82A08EB29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CD3757-B094-2D46-BF90-3A2857C65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49CBB55-EC2D-664B-B2BE-F2EBA117F373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E2FC77C-46FC-A24F-9876-1988AF3B1E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42BFB26-AABF-704E-B4E4-EA70C39A882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54C7FDD-950F-554D-813C-D9B89467B3A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4D17EEC-D1E8-BA45-A228-900773DF6FC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9D8B447-ACA2-5C48-9CFA-287712830E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3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2FF46A42-D5B6-4A4C-AA48-AC0CD7D045E1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99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6C5B08-87D9-BA4C-948A-4B807761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BC295B-A255-5444-AA81-30A8A073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D3D10-54E7-4E4B-836F-4AB8646D8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2C6F937-C53B-F54B-B3D0-90D1E1D450E5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0873932-E7D1-334C-A6EE-A7836F09469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982A362C-5447-F64F-8462-1E66F2471F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137FDDF1-20F9-354B-9556-7DB047A789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4DFEB74-CBC7-8E43-A5C1-7EB77C75598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AC1D48F-0661-504C-9CEB-69AACDE32DB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2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91B96098-51B8-C04B-880A-0AE2EF2DD928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76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4F10B-C411-C541-BB2D-EBA4AD33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A4FDB-871C-C248-BD31-96B125F62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F0851-8195-534F-B6DF-7E64523C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8FA6C-019B-7549-B24D-1E634EB3D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E339-8333-A947-AE87-DB8796CBCB4C}" type="datetime1">
              <a:rPr lang="nb-NO" smtClean="0"/>
              <a:t>04.06.2024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77A887-E2FD-7B4F-B1CF-F106F97A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8EECC6-3722-4942-985C-3EF8F38D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335E9E4-4279-174F-9A35-B545008566DE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8FD5803-7DDC-7E46-9348-0DA09A78155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A4C0EC6-139B-CE44-AB35-373DA63908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3DC87FF-B282-3444-9A7C-76A0503890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F81A05B-70EA-8747-8E7C-44B4697BB8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AD9963E0-4899-6F4D-815F-8456F601E7E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5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9179CE43-B05E-E74B-9711-32007774199E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522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D3597-3DF1-5745-AE40-48ED44893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7BAFDE-5C85-2F4C-91B6-5063E557F3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42351-8985-4C4B-89AC-941A6F5D9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F5CF5A-A5AE-9040-8456-5EF41C036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7206-FCFA-8542-982B-AB1890599E1A}" type="datetime1">
              <a:rPr lang="nb-NO" smtClean="0"/>
              <a:t>04.06.2024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D880D-9DE0-C34D-BC56-2FF6DD752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390ECE-78DE-244E-B97E-52A519265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3F18521-D402-7F42-B033-4592F79A61EE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8B2428D-99D0-0F43-874F-8E60BD059BB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31F103B-A749-6049-A7CA-F822B659CD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2F5A0808-2FCC-0C44-8568-9F3D5B217D3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6621F05-4BB3-DF42-B09E-D7DD5167070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9F79C0D5-EF35-794A-A0ED-C6661CD6677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5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204BE365-CD9E-AD4F-A590-2820371811FE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91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2D186-F948-FF44-B3CD-A52C3299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DCEE1-8173-344B-B611-434D3A168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333E2-8892-7E40-84DF-8924E3EE2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DD6F-B6B0-4E4D-BBE0-1015CAF97A4C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02C1A-7EF8-C84C-AEE5-532828A02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3C3EA-EF85-9F41-9007-B01670652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C40761-CD14-3A4D-872E-0B2E8555D18E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DAB60036-D843-BE41-839F-5A0A973A5F0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9432CFF-5BB2-1D4C-84E8-40B5CABD52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E793E77-6721-314D-93F6-A8F36C6D1F7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2EE5F14-F8A1-E842-9EBB-1288540356E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1A63CB3-3A8A-2142-8C78-193F1BA615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78A062A6-0192-CA41-AFE0-02A29A0D5A5A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7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727E9F-EE23-D541-A433-70F6E263AF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D9793-CC2F-E941-9896-3FE9A82E2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2242A-EE6D-7648-A876-89EA2E455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FB5C-B0D3-9346-98DB-EC1F279C6BD5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C7E3C-80ED-1348-970B-2147E075C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73E3F-501B-F848-860A-9EEDD2F6A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524E58-9FC1-C44E-BFC5-AEEE587F0F03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63DE91B-1BB1-3740-88B3-ED74C1860F4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21578FCE-6574-2440-91A8-0A34899D5F5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B3551AC-A612-2D44-8152-7BBAFC85FE8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B7C1D24-2ADB-2D46-B74C-E9BFC234F94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8A53D3D-08AA-184E-B5B5-4A096CB830F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082D286E-0F3A-6742-A71D-594FD2165B18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85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E2AF56-AD99-9348-BAA1-040A890F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42FA-DF2B-BF41-9E7B-2EE8D5CE87AC}" type="datetime1">
              <a:rPr lang="nb-NO" smtClean="0"/>
              <a:t>04.06.2024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300F67-2829-7049-86B4-B596E8C8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49349-7574-B545-9D7A-BC5BC15DB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0B7-D411-479A-9DB1-2C88275894E8}" type="slidenum">
              <a:rPr lang="de-DE" smtClean="0"/>
              <a:t>‹#›</a:t>
            </a:fld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BA70A5-42F2-FB4F-8BAC-CF375A4AA996}"/>
              </a:ext>
            </a:extLst>
          </p:cNvPr>
          <p:cNvSpPr/>
          <p:nvPr userDrawn="1"/>
        </p:nvSpPr>
        <p:spPr>
          <a:xfrm>
            <a:off x="11056257" y="136525"/>
            <a:ext cx="1003300" cy="8159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8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40617BAB-6E9E-F44A-A433-7E7C4DD7895F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3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CB00E9-4F8D-5B48-BAE1-C4552EBBA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53A37D4-94F6-284C-AEC4-EB83049EF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30981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2C05DA-9B7F-0F48-8F76-AB801F26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1D5330-7F64-0144-9744-9DBAB32D5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5605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450D77-4E36-C04A-837F-9EA3229B7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40C6C3-94B6-0F44-8F56-3DDCD0992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2792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2C1E72-56ED-CC48-99BD-49AD843E2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C6FDAD-E9A1-A442-8C32-EA1A5921EF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5F02A1A-BCE4-EB45-8E8E-B541D572E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2211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8B036B-4397-464F-9058-4E3CAFDE1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BB51E7E-03B9-9546-A122-4DE74FA48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9D129C-FE11-AD4A-83A4-A6BFA72B6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2856BC2-F54C-BE43-90C7-6688411AE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52D8352-53C0-4348-A509-BBAF962F4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01716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9417C5-A7F1-7F43-8339-BF84A4C60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53715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860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10F334-CB24-F04E-964F-3AD87E96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75D5C2-69AE-8241-9517-CC2B4740F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0B78A66-B44D-DF46-8226-087D3D84F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1885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A9D1A5-7D12-8749-899A-47BD5F5AA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161A92D-D8E3-2242-94B5-1176A7C5B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1E0BEB0-8B3C-F144-B555-C85A684DD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01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C84688-0E52-1F4F-BB8F-000497244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3CCBB42-0CE8-B244-8314-324F02277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667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4B00673-EC88-6B43-8E42-1FB262621D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86B6664-FF5A-984D-9F46-0D32F18DAD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5618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E2AF56-AD99-9348-BAA1-040A890F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5F9B-026F-844B-BF13-00B7BAD10BC2}" type="datetime1">
              <a:rPr lang="nb-NO" smtClean="0"/>
              <a:t>04.06.2024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300F67-2829-7049-86B4-B596E8C8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49349-7574-B545-9D7A-BC5BC15DB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0B7-D411-479A-9DB1-2C88275894E8}" type="slidenum">
              <a:rPr lang="de-DE" smtClean="0"/>
              <a:t>‹#›</a:t>
            </a:fld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BA70A5-42F2-FB4F-8BAC-CF375A4AA996}"/>
              </a:ext>
            </a:extLst>
          </p:cNvPr>
          <p:cNvSpPr/>
          <p:nvPr userDrawn="1"/>
        </p:nvSpPr>
        <p:spPr>
          <a:xfrm>
            <a:off x="11056257" y="136525"/>
            <a:ext cx="1003300" cy="8159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8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40617BAB-6E9E-F44A-A433-7E7C4DD7895F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5595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44225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 Moving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/>
          </p:cNvSpPr>
          <p:nvPr userDrawn="1"/>
        </p:nvSpPr>
        <p:spPr bwMode="auto">
          <a:xfrm rot="5400000" flipH="1">
            <a:off x="10264625" y="-367298"/>
            <a:ext cx="2335051" cy="1795459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5" name="Freeform 5"/>
          <p:cNvSpPr>
            <a:spLocks/>
          </p:cNvSpPr>
          <p:nvPr userDrawn="1"/>
        </p:nvSpPr>
        <p:spPr bwMode="auto">
          <a:xfrm rot="5400000" flipH="1">
            <a:off x="8656490" y="1019021"/>
            <a:ext cx="846070" cy="650554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6" name="Freeform 5"/>
          <p:cNvSpPr>
            <a:spLocks/>
          </p:cNvSpPr>
          <p:nvPr userDrawn="1"/>
        </p:nvSpPr>
        <p:spPr bwMode="auto">
          <a:xfrm rot="5400000" flipH="1">
            <a:off x="8773283" y="-229994"/>
            <a:ext cx="579054" cy="445244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 rot="5400000" flipH="1">
            <a:off x="7312238" y="1424794"/>
            <a:ext cx="898960" cy="692894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8" name="Freeform 5"/>
          <p:cNvSpPr>
            <a:spLocks/>
          </p:cNvSpPr>
          <p:nvPr userDrawn="1"/>
        </p:nvSpPr>
        <p:spPr bwMode="auto">
          <a:xfrm rot="5400000" flipH="1">
            <a:off x="7708422" y="267576"/>
            <a:ext cx="448998" cy="34524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9" name="Freeform 5"/>
          <p:cNvSpPr>
            <a:spLocks/>
          </p:cNvSpPr>
          <p:nvPr userDrawn="1"/>
        </p:nvSpPr>
        <p:spPr bwMode="auto">
          <a:xfrm rot="5400000" flipH="1">
            <a:off x="9470226" y="2788910"/>
            <a:ext cx="1151659" cy="885530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0" name="Freeform 5"/>
          <p:cNvSpPr>
            <a:spLocks/>
          </p:cNvSpPr>
          <p:nvPr userDrawn="1"/>
        </p:nvSpPr>
        <p:spPr bwMode="auto">
          <a:xfrm rot="5400000" flipH="1">
            <a:off x="11156296" y="2528303"/>
            <a:ext cx="579054" cy="445244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1" name="Freeform 5"/>
          <p:cNvSpPr>
            <a:spLocks/>
          </p:cNvSpPr>
          <p:nvPr userDrawn="1"/>
        </p:nvSpPr>
        <p:spPr bwMode="auto">
          <a:xfrm rot="5400000" flipH="1">
            <a:off x="10934460" y="3907137"/>
            <a:ext cx="448998" cy="34524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2" name="Freeform 5"/>
          <p:cNvSpPr>
            <a:spLocks noChangeAspect="1"/>
          </p:cNvSpPr>
          <p:nvPr userDrawn="1"/>
        </p:nvSpPr>
        <p:spPr bwMode="auto">
          <a:xfrm rot="5400000" flipH="1">
            <a:off x="8352863" y="2453997"/>
            <a:ext cx="610100" cy="449274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3" name="Freeform 5"/>
          <p:cNvSpPr>
            <a:spLocks/>
          </p:cNvSpPr>
          <p:nvPr userDrawn="1"/>
        </p:nvSpPr>
        <p:spPr bwMode="auto">
          <a:xfrm rot="5400000" flipH="1">
            <a:off x="11884926" y="3422100"/>
            <a:ext cx="579054" cy="445244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4" name="Freeform 5"/>
          <p:cNvSpPr>
            <a:spLocks/>
          </p:cNvSpPr>
          <p:nvPr userDrawn="1"/>
        </p:nvSpPr>
        <p:spPr bwMode="auto">
          <a:xfrm rot="5400000" flipH="1">
            <a:off x="12088912" y="2238911"/>
            <a:ext cx="289095" cy="25272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26AD857-B12F-5141-8F9B-9EEA568FC28F}"/>
              </a:ext>
            </a:extLst>
          </p:cNvPr>
          <p:cNvSpPr>
            <a:spLocks noGrp="1" noChangeAspect="1"/>
          </p:cNvSpPr>
          <p:nvPr>
            <p:ph type="title" hasCustomPrompt="1"/>
          </p:nvPr>
        </p:nvSpPr>
        <p:spPr>
          <a:xfrm>
            <a:off x="873589" y="31437"/>
            <a:ext cx="10515600" cy="13255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</a:lstStyle>
          <a:p>
            <a:r>
              <a:rPr lang="en-US" dirty="0"/>
              <a:t>Hardware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AAD023D-9A6D-1349-93BF-1011BCAFDE0C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6F5D162F-A2E9-1743-9F43-F1FB8AA3267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3DE86675-9662-4940-AFAD-3016943E32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99A9FB6C-AF0A-104A-B300-ECAED12D9D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232905CE-E36A-574C-869D-3703500FDE4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C0E1CBBB-F08D-6048-97C9-A2C93C8DBA7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25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51461B6F-AA07-814A-87E9-17F9A9BB2FB2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33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37E4EE-9549-3C44-84BA-05B4CB9B1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DFDBB-3EE4-3747-A90D-5059FFF5C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F53A7-81C5-F14C-B318-E5D404A1B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1E50F-A143-8540-BC9E-AEB6C48EFBFC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C9BEA-29A3-A94E-8B05-91F89ACC8D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43DE7-6401-634D-894A-34988CB0F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9E71B68F-0CC9-B54E-9F17-0DC21C419A29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0274038" y="-357882"/>
            <a:ext cx="2335051" cy="1776626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67A9D0C-092B-E944-9F60-DACCD0BEA220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8659894" y="1022432"/>
            <a:ext cx="846070" cy="64373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172077A7-3A1A-704D-8E38-E12DAB449C73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8775614" y="-227658"/>
            <a:ext cx="579054" cy="4405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45E6CD53-015C-F842-B74E-A32EB84C5F05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7315872" y="1428430"/>
            <a:ext cx="898960" cy="68562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0C667EA2-4579-A34E-940B-26A47BCEFFB8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7710236" y="269386"/>
            <a:ext cx="448998" cy="34162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F138F04-ADEC-794D-9E78-A536200157D8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9474868" y="2793554"/>
            <a:ext cx="1151659" cy="87624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3FD11FC8-8E9C-8044-8B9D-97549E10C089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1158627" y="2530639"/>
            <a:ext cx="579054" cy="4405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E49A096-AB18-4E42-BC90-988843B83254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0936274" y="3908947"/>
            <a:ext cx="448998" cy="34162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E83B446B-37B0-7C47-B7BB-8059148F0416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8301920" y="2403069"/>
            <a:ext cx="610100" cy="434498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E2A065D9-D889-6A4E-8ADB-733894B65C28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1887257" y="3424436"/>
            <a:ext cx="579054" cy="4405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C3A5BF80-6829-3649-AFA0-FFD6C17EF354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2090239" y="2240236"/>
            <a:ext cx="289095" cy="2500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86912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  <p:sldLayoutId id="2147483706" r:id="rId26"/>
  </p:sldLayoutIdLst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wav"/><Relationship Id="rId13" Type="http://schemas.openxmlformats.org/officeDocument/2006/relationships/image" Target="../media/image9.png"/><Relationship Id="rId3" Type="http://schemas.microsoft.com/office/2007/relationships/media" Target="../media/media3.aif"/><Relationship Id="rId7" Type="http://schemas.microsoft.com/office/2007/relationships/media" Target="../media/media5.wav"/><Relationship Id="rId12" Type="http://schemas.openxmlformats.org/officeDocument/2006/relationships/image" Target="../media/image8.png"/><Relationship Id="rId2" Type="http://schemas.openxmlformats.org/officeDocument/2006/relationships/audio" Target="../media/media2.aif"/><Relationship Id="rId16" Type="http://schemas.openxmlformats.org/officeDocument/2006/relationships/image" Target="../media/image12.png"/><Relationship Id="rId1" Type="http://schemas.microsoft.com/office/2007/relationships/media" Target="../media/media2.aif"/><Relationship Id="rId6" Type="http://schemas.openxmlformats.org/officeDocument/2006/relationships/audio" Target="../media/media4.aif"/><Relationship Id="rId11" Type="http://schemas.openxmlformats.org/officeDocument/2006/relationships/image" Target="../media/image7.png"/><Relationship Id="rId5" Type="http://schemas.microsoft.com/office/2007/relationships/media" Target="../media/media4.aif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audio" Target="../media/media3.aif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7.wav"/><Relationship Id="rId7" Type="http://schemas.openxmlformats.org/officeDocument/2006/relationships/image" Target="../media/image14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wav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microsoft.com/office/2007/relationships/media" Target="../media/media9.wav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audio" Target="../media/media10.wav"/><Relationship Id="rId11" Type="http://schemas.openxmlformats.org/officeDocument/2006/relationships/image" Target="../media/image28.png"/><Relationship Id="rId5" Type="http://schemas.microsoft.com/office/2007/relationships/media" Target="../media/media10.wav"/><Relationship Id="rId10" Type="http://schemas.openxmlformats.org/officeDocument/2006/relationships/image" Target="../media/image27.png"/><Relationship Id="rId4" Type="http://schemas.openxmlformats.org/officeDocument/2006/relationships/audio" Target="../media/media9.wav"/><Relationship Id="rId9" Type="http://schemas.openxmlformats.org/officeDocument/2006/relationships/image" Target="../media/image26.png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036DA-DEDB-C16C-063C-76F7AC990E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Acoustics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CCDBF5-CA4B-00C4-3F50-EDDD8688B0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rgbClr val="E9661B"/>
                </a:solidFill>
              </a:rPr>
              <a:t>What is sound and how does it affect acoustic detection?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3851272C-D68F-89D2-829D-CD8BCCB89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06552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103FE1-DF5F-B66C-061A-9D983D067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AD9B15-F34A-9647-8911-A2D1ED6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90EC399-643F-E803-E784-5761395AE830}"/>
              </a:ext>
            </a:extLst>
          </p:cNvPr>
          <p:cNvSpPr txBox="1">
            <a:spLocks/>
          </p:cNvSpPr>
          <p:nvPr/>
        </p:nvSpPr>
        <p:spPr>
          <a:xfrm>
            <a:off x="721189" y="301911"/>
            <a:ext cx="10515600" cy="1325563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What is Sound?</a:t>
            </a:r>
            <a:endParaRPr lang="en-US" sz="4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6D56EEA-66C0-B753-A882-0858732CF8F7}"/>
              </a:ext>
            </a:extLst>
          </p:cNvPr>
          <p:cNvSpPr txBox="1">
            <a:spLocks/>
          </p:cNvSpPr>
          <p:nvPr/>
        </p:nvSpPr>
        <p:spPr>
          <a:xfrm>
            <a:off x="1044058" y="1605844"/>
            <a:ext cx="3943794" cy="3646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Sound is vibrations in a medium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Air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Water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If the vibration is fast and hard enough, humans will experience it as a sound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Frequency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Pressure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000" dirty="0"/>
              <a:t>Example: Gunshot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B4524C-B578-D06A-1211-8EE5CEE321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7497" y="2149111"/>
            <a:ext cx="4806754" cy="6388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97F063-7E09-8D15-4AC0-87C5AFB0B3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295" y="2245111"/>
            <a:ext cx="1938955" cy="193895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D932BE5-F4D8-DE87-2951-0AFE77044055}"/>
              </a:ext>
            </a:extLst>
          </p:cNvPr>
          <p:cNvSpPr/>
          <p:nvPr/>
        </p:nvSpPr>
        <p:spPr>
          <a:xfrm>
            <a:off x="8616057" y="1851753"/>
            <a:ext cx="404971" cy="1212796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3A1066-8C9E-B7FC-E4DA-D53847766123}"/>
              </a:ext>
            </a:extLst>
          </p:cNvPr>
          <p:cNvSpPr txBox="1"/>
          <p:nvPr/>
        </p:nvSpPr>
        <p:spPr>
          <a:xfrm>
            <a:off x="7796984" y="3178142"/>
            <a:ext cx="204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Compression of </a:t>
            </a:r>
          </a:p>
          <a:p>
            <a:pPr algn="ctr"/>
            <a:r>
              <a:rPr lang="en-US" sz="1400"/>
              <a:t>Air Molecules</a:t>
            </a:r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11CD710D-0FDA-A49F-42B4-A3C141EBFFB2}"/>
              </a:ext>
            </a:extLst>
          </p:cNvPr>
          <p:cNvSpPr/>
          <p:nvPr/>
        </p:nvSpPr>
        <p:spPr>
          <a:xfrm>
            <a:off x="8403809" y="1583552"/>
            <a:ext cx="829465" cy="154608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9109DF-FAA1-D105-666F-2D7E32BD43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9559" y="1738160"/>
            <a:ext cx="1592894" cy="267790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kstSylinder 5">
            <a:extLst>
              <a:ext uri="{FF2B5EF4-FFF2-40B4-BE49-F238E27FC236}">
                <a16:creationId xmlns:a16="http://schemas.microsoft.com/office/drawing/2014/main" id="{57940A01-27CD-C1EB-B066-DC9E034638F2}"/>
              </a:ext>
            </a:extLst>
          </p:cNvPr>
          <p:cNvSpPr txBox="1"/>
          <p:nvPr/>
        </p:nvSpPr>
        <p:spPr>
          <a:xfrm>
            <a:off x="5816006" y="4806277"/>
            <a:ext cx="4737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/>
              <a:t>λ</a:t>
            </a:r>
            <a:r>
              <a:rPr lang="nb-NO" i="1" dirty="0"/>
              <a:t> =    v / f</a:t>
            </a:r>
          </a:p>
          <a:p>
            <a:pPr algn="ctr"/>
            <a:endParaRPr lang="nb-NO" i="1" dirty="0"/>
          </a:p>
          <a:p>
            <a:pPr algn="ctr"/>
            <a:r>
              <a:rPr lang="nb-NO" i="1" dirty="0" err="1"/>
              <a:t>Wavelength</a:t>
            </a:r>
            <a:r>
              <a:rPr lang="nb-NO" i="1" dirty="0"/>
              <a:t> = </a:t>
            </a:r>
            <a:r>
              <a:rPr lang="nb-NO" i="1" u="sng" dirty="0" err="1"/>
              <a:t>velocity</a:t>
            </a:r>
            <a:r>
              <a:rPr lang="nb-NO" i="1" u="sng" dirty="0"/>
              <a:t> </a:t>
            </a:r>
            <a:r>
              <a:rPr lang="nb-NO" i="1" u="sng" dirty="0" err="1"/>
              <a:t>of</a:t>
            </a:r>
            <a:r>
              <a:rPr lang="nb-NO" i="1" u="sng" dirty="0"/>
              <a:t> sound </a:t>
            </a:r>
          </a:p>
          <a:p>
            <a:pPr algn="ctr"/>
            <a:r>
              <a:rPr lang="nb-NO" i="1" dirty="0"/>
              <a:t>                       </a:t>
            </a:r>
            <a:r>
              <a:rPr lang="nb-NO" i="1" dirty="0" err="1"/>
              <a:t>frequency</a:t>
            </a:r>
            <a:endParaRPr lang="nb-NO" i="1" dirty="0"/>
          </a:p>
          <a:p>
            <a:pPr algn="ctr"/>
            <a:endParaRPr lang="nb-NO" i="1" dirty="0"/>
          </a:p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502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A3E8CA-BA00-88B7-8FEC-C6A630A6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5CF7B3-18AE-C797-5A7E-4EE997C60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4" name="Sound in air">
            <a:hlinkClick r:id="" action="ppaction://media"/>
            <a:extLst>
              <a:ext uri="{FF2B5EF4-FFF2-40B4-BE49-F238E27FC236}">
                <a16:creationId xmlns:a16="http://schemas.microsoft.com/office/drawing/2014/main" id="{202E2895-E00C-38DE-A8B0-1C893A4822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8052" y="964692"/>
            <a:ext cx="9961873" cy="42925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ACB9EAB-E8BD-B91A-23EC-7710991F9CB6}"/>
              </a:ext>
            </a:extLst>
          </p:cNvPr>
          <p:cNvSpPr txBox="1">
            <a:spLocks/>
          </p:cNvSpPr>
          <p:nvPr/>
        </p:nvSpPr>
        <p:spPr>
          <a:xfrm>
            <a:off x="721189" y="301911"/>
            <a:ext cx="10515600" cy="1325563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What is Sound?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7542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FB4ABC-AF39-1EC1-AE4F-9DE17A7B0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31E349-E230-F09E-9E1F-6461B5072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D276D4-3FFB-3A73-B843-E196E0B31525}"/>
              </a:ext>
            </a:extLst>
          </p:cNvPr>
          <p:cNvSpPr txBox="1">
            <a:spLocks/>
          </p:cNvSpPr>
          <p:nvPr/>
        </p:nvSpPr>
        <p:spPr>
          <a:xfrm>
            <a:off x="720728" y="333029"/>
            <a:ext cx="10515600" cy="1325563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Frequency</a:t>
            </a:r>
            <a:endParaRPr lang="en-US" sz="4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C063D6-D72F-C2D4-B55D-9E24DA9A3C3F}"/>
              </a:ext>
            </a:extLst>
          </p:cNvPr>
          <p:cNvSpPr txBox="1">
            <a:spLocks/>
          </p:cNvSpPr>
          <p:nvPr/>
        </p:nvSpPr>
        <p:spPr>
          <a:xfrm>
            <a:off x="1084262" y="1697686"/>
            <a:ext cx="4017153" cy="4074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A sounds tone or pitch refers to it’s frequency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Low frequency: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800" dirty="0"/>
              <a:t>Helicopter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High frequency: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800" dirty="0"/>
              <a:t>Smaller high rpm racing drones, electric engines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Arial" panose="020B0604020202020204" pitchFamily="34" charset="0"/>
              <a:buNone/>
            </a:pPr>
            <a:endParaRPr lang="en-US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Sounds are complex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Arial" panose="020B0604020202020204" pitchFamily="34" charset="0"/>
              <a:buNone/>
            </a:pP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69B775-0E38-C2FB-589C-2388A22C425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199286" y="3093208"/>
            <a:ext cx="5680372" cy="2501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137B86-2DBE-05AF-81BB-D3204506A24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199286" y="1779085"/>
            <a:ext cx="5680372" cy="25017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2F1264-BB51-EA8D-03EF-0F70966D804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199285" y="684898"/>
            <a:ext cx="5680372" cy="25017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8B58AD-2528-9D46-1FF1-DFBD0A9D3907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199285" y="-256962"/>
            <a:ext cx="5680372" cy="25017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75FD92-E984-ED0B-0113-5ED8C66F7771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038648" y="4540970"/>
            <a:ext cx="5680372" cy="2501777"/>
          </a:xfrm>
          <a:prstGeom prst="rect">
            <a:avLst/>
          </a:prstGeom>
        </p:spPr>
      </p:pic>
      <p:sp>
        <p:nvSpPr>
          <p:cNvPr id="11" name="TekstSylinder 7">
            <a:extLst>
              <a:ext uri="{FF2B5EF4-FFF2-40B4-BE49-F238E27FC236}">
                <a16:creationId xmlns:a16="http://schemas.microsoft.com/office/drawing/2014/main" id="{B2C05C90-ABD4-5706-E92B-3D48B175925E}"/>
              </a:ext>
            </a:extLst>
          </p:cNvPr>
          <p:cNvSpPr txBox="1"/>
          <p:nvPr/>
        </p:nvSpPr>
        <p:spPr>
          <a:xfrm>
            <a:off x="5696839" y="1332497"/>
            <a:ext cx="473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defRPr/>
            </a:pPr>
            <a:r>
              <a:rPr lang="en-US" sz="2400"/>
              <a:t>300Hz  =  wavelength of 1m</a:t>
            </a:r>
            <a:endParaRPr lang="en-US" altLang="ja-JP" sz="2400"/>
          </a:p>
        </p:txBody>
      </p:sp>
      <p:sp>
        <p:nvSpPr>
          <p:cNvPr id="12" name="TekstSylinder 7">
            <a:extLst>
              <a:ext uri="{FF2B5EF4-FFF2-40B4-BE49-F238E27FC236}">
                <a16:creationId xmlns:a16="http://schemas.microsoft.com/office/drawing/2014/main" id="{00A23926-22BC-137E-1047-651099BCB24D}"/>
              </a:ext>
            </a:extLst>
          </p:cNvPr>
          <p:cNvSpPr txBox="1"/>
          <p:nvPr/>
        </p:nvSpPr>
        <p:spPr>
          <a:xfrm>
            <a:off x="5737394" y="1344796"/>
            <a:ext cx="473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defRPr/>
            </a:pPr>
            <a:r>
              <a:rPr lang="en-US" sz="2400"/>
              <a:t>6000Hz  = wavelength of 6cm</a:t>
            </a:r>
            <a:endParaRPr lang="en-US" altLang="ja-JP" sz="2400"/>
          </a:p>
        </p:txBody>
      </p:sp>
      <p:pic>
        <p:nvPicPr>
          <p:cNvPr id="13" name="Aidan voice clip 6kHz">
            <a:hlinkClick r:id="" action="ppaction://media"/>
            <a:extLst>
              <a:ext uri="{FF2B5EF4-FFF2-40B4-BE49-F238E27FC236}">
                <a16:creationId xmlns:a16="http://schemas.microsoft.com/office/drawing/2014/main" id="{248D587F-491D-46F8-8DCC-27FFB2E964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65799" y="4211323"/>
            <a:ext cx="405744" cy="405744"/>
          </a:xfrm>
          <a:prstGeom prst="rect">
            <a:avLst/>
          </a:prstGeom>
        </p:spPr>
      </p:pic>
      <p:pic>
        <p:nvPicPr>
          <p:cNvPr id="14" name="Aidan voice clip 300 hz">
            <a:hlinkClick r:id="" action="ppaction://media"/>
            <a:extLst>
              <a:ext uri="{FF2B5EF4-FFF2-40B4-BE49-F238E27FC236}">
                <a16:creationId xmlns:a16="http://schemas.microsoft.com/office/drawing/2014/main" id="{2B71E10A-3EBC-E1F5-DC38-C46AAF67E5F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65799" y="3209803"/>
            <a:ext cx="405744" cy="405744"/>
          </a:xfrm>
          <a:prstGeom prst="rect">
            <a:avLst/>
          </a:prstGeom>
        </p:spPr>
      </p:pic>
      <p:pic>
        <p:nvPicPr>
          <p:cNvPr id="15" name="Aidan voice clip">
            <a:hlinkClick r:id="" action="ppaction://media"/>
            <a:extLst>
              <a:ext uri="{FF2B5EF4-FFF2-40B4-BE49-F238E27FC236}">
                <a16:creationId xmlns:a16="http://schemas.microsoft.com/office/drawing/2014/main" id="{F626E210-D9B5-72FB-7EE7-DE6ED6F06F0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65799" y="2687459"/>
            <a:ext cx="405744" cy="405744"/>
          </a:xfrm>
          <a:prstGeom prst="rect">
            <a:avLst/>
          </a:prstGeom>
        </p:spPr>
      </p:pic>
      <p:sp>
        <p:nvSpPr>
          <p:cNvPr id="16" name="TekstSylinder 7">
            <a:extLst>
              <a:ext uri="{FF2B5EF4-FFF2-40B4-BE49-F238E27FC236}">
                <a16:creationId xmlns:a16="http://schemas.microsoft.com/office/drawing/2014/main" id="{4C095760-6385-5151-21B8-F70CFE4786AF}"/>
              </a:ext>
            </a:extLst>
          </p:cNvPr>
          <p:cNvSpPr txBox="1"/>
          <p:nvPr/>
        </p:nvSpPr>
        <p:spPr>
          <a:xfrm>
            <a:off x="5670921" y="1341900"/>
            <a:ext cx="473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defRPr/>
            </a:pPr>
            <a:r>
              <a:rPr lang="en-US" sz="2400"/>
              <a:t>Voice - mix of many frequencies</a:t>
            </a:r>
            <a:endParaRPr lang="en-US" altLang="ja-JP" sz="2400"/>
          </a:p>
        </p:txBody>
      </p:sp>
      <p:pic>
        <p:nvPicPr>
          <p:cNvPr id="17" name="Aidan voice clip 1kHz.wav">
            <a:hlinkClick r:id="" action="ppaction://media"/>
            <a:extLst>
              <a:ext uri="{FF2B5EF4-FFF2-40B4-BE49-F238E27FC236}">
                <a16:creationId xmlns:a16="http://schemas.microsoft.com/office/drawing/2014/main" id="{0E2D5A26-F04D-AB9C-ADFD-6C2E1FC3AD5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86977" y="3710563"/>
            <a:ext cx="405744" cy="405744"/>
          </a:xfrm>
          <a:prstGeom prst="rect">
            <a:avLst/>
          </a:prstGeom>
        </p:spPr>
      </p:pic>
      <p:sp>
        <p:nvSpPr>
          <p:cNvPr id="18" name="TekstSylinder 7">
            <a:extLst>
              <a:ext uri="{FF2B5EF4-FFF2-40B4-BE49-F238E27FC236}">
                <a16:creationId xmlns:a16="http://schemas.microsoft.com/office/drawing/2014/main" id="{4820BE77-445E-DECE-51B6-25AB00C8577A}"/>
              </a:ext>
            </a:extLst>
          </p:cNvPr>
          <p:cNvSpPr txBox="1"/>
          <p:nvPr/>
        </p:nvSpPr>
        <p:spPr>
          <a:xfrm>
            <a:off x="5722455" y="1340278"/>
            <a:ext cx="473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defRPr/>
            </a:pPr>
            <a:r>
              <a:rPr lang="en-US" sz="2400"/>
              <a:t>1000Hz  = wavelength of 35cm</a:t>
            </a:r>
            <a:endParaRPr lang="en-US" altLang="ja-JP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B1EF39-7E93-748A-1525-8A045E30C4F5}"/>
              </a:ext>
            </a:extLst>
          </p:cNvPr>
          <p:cNvSpPr/>
          <p:nvPr/>
        </p:nvSpPr>
        <p:spPr>
          <a:xfrm>
            <a:off x="12568813" y="1724831"/>
            <a:ext cx="1405517" cy="4429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2DF7DA1-0980-16A1-F9B4-7A035BD6161C}"/>
              </a:ext>
            </a:extLst>
          </p:cNvPr>
          <p:cNvGrpSpPr/>
          <p:nvPr/>
        </p:nvGrpSpPr>
        <p:grpSpPr>
          <a:xfrm>
            <a:off x="5137998" y="3428743"/>
            <a:ext cx="1221503" cy="1116129"/>
            <a:chOff x="719138" y="2762971"/>
            <a:chExt cx="1775359" cy="1622206"/>
          </a:xfrm>
        </p:grpSpPr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D60A2109-7745-7CBF-20C2-5EAC1C53772E}"/>
                </a:ext>
              </a:extLst>
            </p:cNvPr>
            <p:cNvSpPr/>
            <p:nvPr/>
          </p:nvSpPr>
          <p:spPr>
            <a:xfrm rot="17275225">
              <a:off x="1257961" y="2955067"/>
              <a:ext cx="68712" cy="184995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F62C6D7-E899-F1A6-F7F7-CAE6BC50F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138" y="2762971"/>
              <a:ext cx="1775359" cy="1622206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03AE1A56-D395-0B9E-ECB6-9C1629C30AB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044988" y="811894"/>
            <a:ext cx="5680372" cy="25017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41FAE66-FEE4-20A0-0405-B575B8E0157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993757" y="786567"/>
            <a:ext cx="5680372" cy="250177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706CEC8-2A92-667F-3969-26A3EB0DE7B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070906" y="844103"/>
            <a:ext cx="5680372" cy="25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5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0.00399 0.415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2074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0.00017 -0.3328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66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48148E-6 L 2.77778E-6 -0.125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7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85185E-6 L -0.00087 0.0699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349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48148E-6 L -0.00191 -0.1217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608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L -0.00295 0.237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18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98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9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498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498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10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10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1" grpId="0"/>
      <p:bldP spid="11" grpId="1"/>
      <p:bldP spid="12" grpId="0"/>
      <p:bldP spid="16" grpId="0"/>
      <p:bldP spid="16" grpId="1"/>
      <p:bldP spid="18" grpId="0"/>
      <p:bldP spid="1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48C48D-E9BA-66E1-0060-44591DF0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20CB56-E789-1655-F971-6F8C795B5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35056B7-0A62-F8DB-3298-530CFE6448ED}"/>
              </a:ext>
            </a:extLst>
          </p:cNvPr>
          <p:cNvSpPr txBox="1">
            <a:spLocks/>
          </p:cNvSpPr>
          <p:nvPr/>
        </p:nvSpPr>
        <p:spPr>
          <a:xfrm>
            <a:off x="709608" y="332414"/>
            <a:ext cx="7620000" cy="1143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Frequency Range of Human Hearing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456EE9-FCF8-AA44-8A74-6A99B79AA2E2}"/>
              </a:ext>
            </a:extLst>
          </p:cNvPr>
          <p:cNvSpPr/>
          <p:nvPr/>
        </p:nvSpPr>
        <p:spPr>
          <a:xfrm>
            <a:off x="2082800" y="1785939"/>
            <a:ext cx="812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"Experiments have shown that a healthy young person hears all sound frequencies from approximately 20 to 20,000 hertz."</a:t>
            </a:r>
          </a:p>
        </p:txBody>
      </p:sp>
      <p:pic>
        <p:nvPicPr>
          <p:cNvPr id="6" name="audiocheck.net_frequencychecklow.wav">
            <a:hlinkClick r:id="" action="ppaction://media"/>
            <a:extLst>
              <a:ext uri="{FF2B5EF4-FFF2-40B4-BE49-F238E27FC236}">
                <a16:creationId xmlns:a16="http://schemas.microsoft.com/office/drawing/2014/main" id="{E7685483-0622-FC46-C895-965549467F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17900" y="5092700"/>
            <a:ext cx="812800" cy="812800"/>
          </a:xfrm>
          <a:prstGeom prst="rect">
            <a:avLst/>
          </a:prstGeom>
        </p:spPr>
      </p:pic>
      <p:pic>
        <p:nvPicPr>
          <p:cNvPr id="7" name="Picture 3" descr="1x.gif">
            <a:extLst>
              <a:ext uri="{FF2B5EF4-FFF2-40B4-BE49-F238E27FC236}">
                <a16:creationId xmlns:a16="http://schemas.microsoft.com/office/drawing/2014/main" id="{5F1B2E2D-3003-F064-B631-58ABA9E875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64" y="2973904"/>
            <a:ext cx="3348037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4x.gif">
            <a:extLst>
              <a:ext uri="{FF2B5EF4-FFF2-40B4-BE49-F238E27FC236}">
                <a16:creationId xmlns:a16="http://schemas.microsoft.com/office/drawing/2014/main" id="{3D8D30F4-4B03-BB79-B578-4132AFC054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2837378"/>
            <a:ext cx="3499685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audiocheck.net_frequencycheckhigh_44100.wav">
            <a:hlinkClick r:id="" action="ppaction://media"/>
            <a:extLst>
              <a:ext uri="{FF2B5EF4-FFF2-40B4-BE49-F238E27FC236}">
                <a16:creationId xmlns:a16="http://schemas.microsoft.com/office/drawing/2014/main" id="{5C0E07D6-4F0F-272A-6EED-7F06E0D6815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85100" y="50927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1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70D35D-39F0-B796-ED7E-B7FB277F0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1B0F9E-F6B3-A605-0424-D7258A95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BD288E1-F451-5C43-BC14-4B02DA85A451}"/>
              </a:ext>
            </a:extLst>
          </p:cNvPr>
          <p:cNvSpPr txBox="1">
            <a:spLocks/>
          </p:cNvSpPr>
          <p:nvPr/>
        </p:nvSpPr>
        <p:spPr>
          <a:xfrm>
            <a:off x="720728" y="333029"/>
            <a:ext cx="10515600" cy="1325563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Sound pressure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8F777E-0DDC-7B15-AC3D-02A6A3C718CB}"/>
              </a:ext>
            </a:extLst>
          </p:cNvPr>
          <p:cNvSpPr txBox="1">
            <a:spLocks/>
          </p:cNvSpPr>
          <p:nvPr/>
        </p:nvSpPr>
        <p:spPr>
          <a:xfrm>
            <a:off x="1238388" y="2249019"/>
            <a:ext cx="5748200" cy="2780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400" dirty="0"/>
              <a:t>Sound pressure is measured in Pascal (</a:t>
            </a:r>
            <a:r>
              <a:rPr lang="en-US" sz="2400" dirty="0" err="1"/>
              <a:t>uPa</a:t>
            </a:r>
            <a:r>
              <a:rPr lang="en-US" sz="2400" dirty="0"/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400" dirty="0"/>
              <a:t>Usually expressed logarithmically as Decibel (dB)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Referenced to 10 </a:t>
            </a:r>
            <a:r>
              <a:rPr lang="en-US" sz="2000" dirty="0" err="1"/>
              <a:t>uPa</a:t>
            </a:r>
            <a:r>
              <a:rPr lang="en-US" sz="2000" dirty="0"/>
              <a:t>, measured at 1 m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Arial" panose="020B0604020202020204" pitchFamily="34" charset="0"/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7052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D5ED1F-A684-63A6-5432-8F3726ED7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45127A-B204-4F8A-8E3F-440DAF06F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0DFD81B-6C1F-DE70-F2EA-0E17C65C36EF}"/>
              </a:ext>
            </a:extLst>
          </p:cNvPr>
          <p:cNvSpPr txBox="1">
            <a:spLocks/>
          </p:cNvSpPr>
          <p:nvPr/>
        </p:nvSpPr>
        <p:spPr>
          <a:xfrm>
            <a:off x="718457" y="299811"/>
            <a:ext cx="105156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/>
              <a:t>Inverse square law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53E473B5-82A2-F563-02A1-9764530A2C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48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4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480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nb-NO" sz="480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48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480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nb-NO" sz="48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48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53E473B5-82A2-F563-02A1-9764530A2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4351338"/>
              </a:xfrm>
              <a:prstGeom prst="rect">
                <a:avLst/>
              </a:prstGeom>
              <a:blipFill>
                <a:blip r:embed="rId2"/>
                <a:stretch>
                  <a:fillRect t="-17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769FFBD5-FB9C-956F-DD7C-E056A121F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046" y="3328500"/>
            <a:ext cx="5129085" cy="224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2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96D8C-051E-9FA1-A3BF-BFE3DB53C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Inverse square law in theory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5936186-D8DE-B5E9-61BA-21DD4F1762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62645"/>
            <a:ext cx="10515600" cy="367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AC303F-2A0B-8F5F-F744-429E3444A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A68347-E028-6F16-4D0C-57C1CF188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C4C556-CF9D-0772-0231-B47D8EC4FE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13217" y="1813343"/>
            <a:ext cx="5183114" cy="22827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8AEEF6-A8D4-85AD-EAF4-931977B38F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76281" y="-508670"/>
            <a:ext cx="5183114" cy="22827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4A0AE1-4668-7D57-DA63-A4A0E9D2B50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89069" y="4575228"/>
            <a:ext cx="5183114" cy="22827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E3D994-ED65-E0B8-24E9-C2FD24F9498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39345" y="3127466"/>
            <a:ext cx="5183114" cy="22827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5B5820-FAF3-C0C7-E5A4-F1AC1AD1CCE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17058" y="669728"/>
            <a:ext cx="5183114" cy="22827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FA07C6E-F660-82AD-CEC7-9ACDCF068F13}"/>
              </a:ext>
            </a:extLst>
          </p:cNvPr>
          <p:cNvSpPr/>
          <p:nvPr/>
        </p:nvSpPr>
        <p:spPr>
          <a:xfrm>
            <a:off x="5329886" y="890939"/>
            <a:ext cx="1282479" cy="4285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3825CE-D5EA-DAF6-8B47-A419EBEC45CC}"/>
              </a:ext>
            </a:extLst>
          </p:cNvPr>
          <p:cNvGrpSpPr/>
          <p:nvPr/>
        </p:nvGrpSpPr>
        <p:grpSpPr>
          <a:xfrm>
            <a:off x="5926750" y="3454868"/>
            <a:ext cx="1221503" cy="1116129"/>
            <a:chOff x="719138" y="2762971"/>
            <a:chExt cx="1775359" cy="1622206"/>
          </a:xfrm>
        </p:grpSpPr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5ACE3858-F588-C341-BE71-EC7E1A2EF161}"/>
                </a:ext>
              </a:extLst>
            </p:cNvPr>
            <p:cNvSpPr/>
            <p:nvPr/>
          </p:nvSpPr>
          <p:spPr>
            <a:xfrm rot="17275225">
              <a:off x="1257961" y="2955067"/>
              <a:ext cx="68712" cy="184995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BCC1D90-3F3D-6698-4364-087BB8F05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138" y="2762971"/>
              <a:ext cx="1775359" cy="1622206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AE6A95E-7D0E-D323-D68E-755FEFBEC1D2}"/>
              </a:ext>
            </a:extLst>
          </p:cNvPr>
          <p:cNvGrpSpPr/>
          <p:nvPr/>
        </p:nvGrpSpPr>
        <p:grpSpPr>
          <a:xfrm>
            <a:off x="9250779" y="41877"/>
            <a:ext cx="2952785" cy="6825981"/>
            <a:chOff x="4997846" y="41872"/>
            <a:chExt cx="2952785" cy="682598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267B243-FA83-3B6C-EA07-663E42A0BC7E}"/>
                </a:ext>
              </a:extLst>
            </p:cNvPr>
            <p:cNvSpPr/>
            <p:nvPr/>
          </p:nvSpPr>
          <p:spPr>
            <a:xfrm>
              <a:off x="4997846" y="2433234"/>
              <a:ext cx="2952785" cy="38125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14E4DCD-B0D1-FCA4-9F96-1BDD520D74B0}"/>
                </a:ext>
              </a:extLst>
            </p:cNvPr>
            <p:cNvSpPr/>
            <p:nvPr/>
          </p:nvSpPr>
          <p:spPr>
            <a:xfrm>
              <a:off x="4997846" y="41872"/>
              <a:ext cx="80128" cy="6825981"/>
            </a:xfrm>
            <a:prstGeom prst="rect">
              <a:avLst/>
            </a:prstGeom>
            <a:blipFill>
              <a:blip r:embed="rId9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id="{E4622CDA-F982-F9E5-E320-66B751702DF4}"/>
              </a:ext>
            </a:extLst>
          </p:cNvPr>
          <p:cNvSpPr txBox="1">
            <a:spLocks/>
          </p:cNvSpPr>
          <p:nvPr/>
        </p:nvSpPr>
        <p:spPr>
          <a:xfrm>
            <a:off x="720728" y="319966"/>
            <a:ext cx="10515600" cy="1325563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Absorption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D26A475-FD94-9AB0-64C7-C088465AF5FA}"/>
              </a:ext>
            </a:extLst>
          </p:cNvPr>
          <p:cNvSpPr txBox="1">
            <a:spLocks/>
          </p:cNvSpPr>
          <p:nvPr/>
        </p:nvSpPr>
        <p:spPr>
          <a:xfrm>
            <a:off x="911027" y="1905956"/>
            <a:ext cx="5748200" cy="3504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Higher frequencies is absorbed easier than lower frequencies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Causes information loss in the sound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endParaRPr lang="en-US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Examples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Conversations in a neighboring room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Concerts from a far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Drones in the distance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Arial" panose="020B0604020202020204" pitchFamily="34" charset="0"/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8734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11111E-6 L 0.00403 0.41505 " pathEditMode="relative" rAng="0" ptsTypes="AA">
                                      <p:cBhvr>
                                        <p:cTn id="6" dur="3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2074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81481E-6 L -0.00013 -0.33287 " pathEditMode="relative" rAng="0" ptsTypes="AA">
                                      <p:cBhvr>
                                        <p:cTn id="8" dur="3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6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L -4.375E-6 -0.12546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7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L -0.00091 0.0699 " pathEditMode="relative" rAng="0" ptsTypes="AA">
                                      <p:cBhvr>
                                        <p:cTn id="12" dur="3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349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L -0.00195 -0.12176 " pathEditMode="relative" rAng="0" ptsTypes="AA">
                                      <p:cBhvr>
                                        <p:cTn id="14" dur="3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608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L -0.00299 0.23704 " pathEditMode="relative" rAng="0" ptsTypes="AA">
                                      <p:cBhvr>
                                        <p:cTn id="16" dur="3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876A41-F5D0-2529-5C1F-638DCBF60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364777-C4BB-09FB-BB8A-60FB7399C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4E4FD2-5DBE-BBC9-B0F1-64E6124E9E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630" y="705329"/>
            <a:ext cx="5246834" cy="64062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E6D479-E9D8-4B83-A7C2-3D79714765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43" y="1100022"/>
            <a:ext cx="8277471" cy="4657963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CE48D5CA-F886-32A1-4512-EED2868AEAC1}"/>
              </a:ext>
            </a:extLst>
          </p:cNvPr>
          <p:cNvSpPr txBox="1">
            <a:spLocks/>
          </p:cNvSpPr>
          <p:nvPr/>
        </p:nvSpPr>
        <p:spPr>
          <a:xfrm>
            <a:off x="712230" y="33109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/>
              <a:t>Behaviour</a:t>
            </a:r>
            <a:r>
              <a:rPr lang="en-US" sz="4000" dirty="0"/>
              <a:t> of different frequencies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D5C935-34E5-529B-9AE1-59941560FD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008" y="2617701"/>
            <a:ext cx="7191632" cy="12056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283FA3-2992-BD6C-1C6C-C2F88792B7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1291" y="2977116"/>
            <a:ext cx="493435" cy="4518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22E980-2CDD-A900-39E2-42132B04FE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8056" y="3536172"/>
            <a:ext cx="620069" cy="438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1F1CA8-6752-2B0D-EDA8-4FAB0A8FC5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090" y="2862548"/>
            <a:ext cx="458804" cy="1045917"/>
          </a:xfrm>
          <a:prstGeom prst="rect">
            <a:avLst/>
          </a:prstGeom>
        </p:spPr>
      </p:pic>
      <p:pic>
        <p:nvPicPr>
          <p:cNvPr id="12" name="Chris Marching Band - 120bpm - 1bars - Drum.wav">
            <a:hlinkClick r:id="" action="ppaction://media"/>
            <a:extLst>
              <a:ext uri="{FF2B5EF4-FFF2-40B4-BE49-F238E27FC236}">
                <a16:creationId xmlns:a16="http://schemas.microsoft.com/office/drawing/2014/main" id="{8E8BD528-F60D-7F17-4FA1-E6C68DDBBE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865615" y="-1035262"/>
            <a:ext cx="812800" cy="812800"/>
          </a:xfrm>
          <a:prstGeom prst="rect">
            <a:avLst/>
          </a:prstGeom>
        </p:spPr>
      </p:pic>
      <p:pic>
        <p:nvPicPr>
          <p:cNvPr id="13" name="Chris Marching Band - 120bpm - 1bars - Flute">
            <a:hlinkClick r:id="" action="ppaction://media"/>
            <a:extLst>
              <a:ext uri="{FF2B5EF4-FFF2-40B4-BE49-F238E27FC236}">
                <a16:creationId xmlns:a16="http://schemas.microsoft.com/office/drawing/2014/main" id="{8FAC1281-1C5A-77C0-EB3A-CEA028D150D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96716" y="-1015301"/>
            <a:ext cx="812800" cy="8128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9275360-5187-5747-A15F-4E754673F22B}"/>
              </a:ext>
            </a:extLst>
          </p:cNvPr>
          <p:cNvGrpSpPr/>
          <p:nvPr/>
        </p:nvGrpSpPr>
        <p:grpSpPr>
          <a:xfrm>
            <a:off x="6865615" y="4073855"/>
            <a:ext cx="3591048" cy="1772274"/>
            <a:chOff x="5341615" y="4073855"/>
            <a:chExt cx="3591048" cy="177227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7350F00-4845-3990-58E6-404AD2EAEFAF}"/>
                </a:ext>
              </a:extLst>
            </p:cNvPr>
            <p:cNvGrpSpPr/>
            <p:nvPr/>
          </p:nvGrpSpPr>
          <p:grpSpPr>
            <a:xfrm>
              <a:off x="5341615" y="4073855"/>
              <a:ext cx="774705" cy="525169"/>
              <a:chOff x="5341615" y="4073855"/>
              <a:chExt cx="774705" cy="525169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C4B46488-728B-002B-EFD6-638D817AAC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1615" y="4273550"/>
                <a:ext cx="774705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3EBA180-3599-D655-CD16-D17A175F5FFB}"/>
                  </a:ext>
                </a:extLst>
              </p:cNvPr>
              <p:cNvCxnSpPr/>
              <p:nvPr/>
            </p:nvCxnSpPr>
            <p:spPr>
              <a:xfrm flipV="1">
                <a:off x="6116320" y="4073855"/>
                <a:ext cx="0" cy="52516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79BCE18-2D83-E677-1C79-018D24A4731F}"/>
                  </a:ext>
                </a:extLst>
              </p:cNvPr>
              <p:cNvCxnSpPr/>
              <p:nvPr/>
            </p:nvCxnSpPr>
            <p:spPr>
              <a:xfrm flipV="1">
                <a:off x="5341615" y="4073855"/>
                <a:ext cx="0" cy="52516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09625E-AEB8-408F-92FA-743F6544CC10}"/>
                </a:ext>
              </a:extLst>
            </p:cNvPr>
            <p:cNvSpPr txBox="1"/>
            <p:nvPr/>
          </p:nvSpPr>
          <p:spPr>
            <a:xfrm>
              <a:off x="5543227" y="4461134"/>
              <a:ext cx="33894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/>
                <a:t>λ</a:t>
              </a:r>
              <a:r>
                <a:rPr lang="nb-NO" sz="2800"/>
                <a:t> = Long </a:t>
              </a:r>
              <a:r>
                <a:rPr lang="nb-NO" sz="2800" err="1"/>
                <a:t>wavelength</a:t>
              </a:r>
              <a:endParaRPr lang="nb-NO" sz="2800"/>
            </a:p>
            <a:p>
              <a:r>
                <a:rPr lang="nb-NO" sz="2800"/>
                <a:t>       </a:t>
              </a:r>
              <a:r>
                <a:rPr lang="nb-NO" sz="2800" err="1"/>
                <a:t>Low</a:t>
              </a:r>
              <a:r>
                <a:rPr lang="nb-NO" sz="2800"/>
                <a:t> </a:t>
              </a:r>
              <a:r>
                <a:rPr lang="nb-NO" sz="2800" err="1"/>
                <a:t>frequency</a:t>
              </a:r>
              <a:r>
                <a:rPr lang="nb-NO" sz="2800"/>
                <a:t> </a:t>
              </a:r>
            </a:p>
            <a:p>
              <a:endParaRPr lang="el-GR" sz="280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659900-EE66-9E2F-1014-80D7AB8E0402}"/>
              </a:ext>
            </a:extLst>
          </p:cNvPr>
          <p:cNvGrpSpPr/>
          <p:nvPr/>
        </p:nvGrpSpPr>
        <p:grpSpPr>
          <a:xfrm>
            <a:off x="7066559" y="1438000"/>
            <a:ext cx="3600774" cy="1554474"/>
            <a:chOff x="5542559" y="1438000"/>
            <a:chExt cx="3600774" cy="155447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0EB550B-3E93-5E79-D448-0F3BBB8F58E7}"/>
                </a:ext>
              </a:extLst>
            </p:cNvPr>
            <p:cNvGrpSpPr/>
            <p:nvPr/>
          </p:nvGrpSpPr>
          <p:grpSpPr>
            <a:xfrm>
              <a:off x="5592526" y="2461472"/>
              <a:ext cx="266407" cy="531002"/>
              <a:chOff x="5592526" y="2461472"/>
              <a:chExt cx="266407" cy="531002"/>
            </a:xfrm>
          </p:grpSpPr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16649335-9370-25A8-0B26-A668C7A588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92526" y="2617701"/>
                <a:ext cx="266407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2F98AFE-5DFE-BBF5-BB49-8DC3EB63D989}"/>
                  </a:ext>
                </a:extLst>
              </p:cNvPr>
              <p:cNvCxnSpPr/>
              <p:nvPr/>
            </p:nvCxnSpPr>
            <p:spPr>
              <a:xfrm flipV="1">
                <a:off x="5858933" y="2461472"/>
                <a:ext cx="0" cy="52516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48DBFFE-5256-C0E5-A5D8-E173C2973844}"/>
                  </a:ext>
                </a:extLst>
              </p:cNvPr>
              <p:cNvCxnSpPr/>
              <p:nvPr/>
            </p:nvCxnSpPr>
            <p:spPr>
              <a:xfrm flipV="1">
                <a:off x="5602685" y="2467305"/>
                <a:ext cx="0" cy="52516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1EBC3B-5EE7-3917-C771-AE7934AFB45D}"/>
                </a:ext>
              </a:extLst>
            </p:cNvPr>
            <p:cNvSpPr txBox="1"/>
            <p:nvPr/>
          </p:nvSpPr>
          <p:spPr>
            <a:xfrm>
              <a:off x="5542559" y="1438000"/>
              <a:ext cx="360077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/>
                <a:t>λ</a:t>
              </a:r>
              <a:r>
                <a:rPr lang="nb-NO" sz="2800"/>
                <a:t> = Short </a:t>
              </a:r>
              <a:r>
                <a:rPr lang="nb-NO" sz="2800" err="1"/>
                <a:t>wavelength</a:t>
              </a:r>
              <a:endParaRPr lang="nb-NO" sz="2800"/>
            </a:p>
            <a:p>
              <a:r>
                <a:rPr lang="nb-NO" sz="2800"/>
                <a:t>       High </a:t>
              </a:r>
              <a:r>
                <a:rPr lang="nb-NO" sz="2800" err="1"/>
                <a:t>frequency</a:t>
              </a:r>
              <a:r>
                <a:rPr lang="nb-NO" sz="2800"/>
                <a:t> </a:t>
              </a:r>
            </a:p>
          </p:txBody>
        </p:sp>
      </p:grpSp>
      <p:pic>
        <p:nvPicPr>
          <p:cNvPr id="26" name="Walking behind a wall">
            <a:hlinkClick r:id="" action="ppaction://media"/>
            <a:extLst>
              <a:ext uri="{FF2B5EF4-FFF2-40B4-BE49-F238E27FC236}">
                <a16:creationId xmlns:a16="http://schemas.microsoft.com/office/drawing/2014/main" id="{C238804B-9BDF-26CD-9FD2-99138B6BE23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550162" y="-1015301"/>
            <a:ext cx="812800" cy="8128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01D483E-CCF3-3CA2-CF71-9C46045F3531}"/>
              </a:ext>
            </a:extLst>
          </p:cNvPr>
          <p:cNvSpPr txBox="1"/>
          <p:nvPr/>
        </p:nvSpPr>
        <p:spPr>
          <a:xfrm>
            <a:off x="6787635" y="4543292"/>
            <a:ext cx="3732974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2000" err="1">
                <a:solidFill>
                  <a:srgbClr val="FF0000"/>
                </a:solidFill>
              </a:rPr>
              <a:t>Low</a:t>
            </a:r>
            <a:r>
              <a:rPr lang="nb-NO" sz="2000">
                <a:solidFill>
                  <a:srgbClr val="FF0000"/>
                </a:solidFill>
              </a:rPr>
              <a:t> </a:t>
            </a:r>
            <a:r>
              <a:rPr lang="nb-NO" sz="2000" err="1">
                <a:solidFill>
                  <a:srgbClr val="FF0000"/>
                </a:solidFill>
              </a:rPr>
              <a:t>Freq</a:t>
            </a:r>
            <a:endParaRPr lang="nb-NO" sz="2000">
              <a:solidFill>
                <a:srgbClr val="FF0000"/>
              </a:solidFill>
            </a:endParaRPr>
          </a:p>
          <a:p>
            <a:pPr algn="ctr"/>
            <a:r>
              <a:rPr lang="nb-NO" sz="2000">
                <a:solidFill>
                  <a:srgbClr val="FF0000"/>
                </a:solidFill>
              </a:rPr>
              <a:t>Goes </a:t>
            </a:r>
            <a:r>
              <a:rPr lang="nb-NO" sz="2000" err="1">
                <a:solidFill>
                  <a:srgbClr val="FF0000"/>
                </a:solidFill>
              </a:rPr>
              <a:t>round</a:t>
            </a:r>
            <a:r>
              <a:rPr lang="nb-NO" sz="2000">
                <a:solidFill>
                  <a:srgbClr val="FF0000"/>
                </a:solidFill>
              </a:rPr>
              <a:t> </a:t>
            </a:r>
            <a:r>
              <a:rPr lang="nb-NO" sz="2000" err="1">
                <a:solidFill>
                  <a:srgbClr val="FF0000"/>
                </a:solidFill>
              </a:rPr>
              <a:t>objects</a:t>
            </a:r>
            <a:endParaRPr lang="nb-NO" sz="200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40D095-8EE6-AB57-14E8-189D504D0972}"/>
              </a:ext>
            </a:extLst>
          </p:cNvPr>
          <p:cNvSpPr txBox="1"/>
          <p:nvPr/>
        </p:nvSpPr>
        <p:spPr>
          <a:xfrm>
            <a:off x="6652059" y="1539400"/>
            <a:ext cx="3868555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000">
                <a:solidFill>
                  <a:schemeClr val="accent1"/>
                </a:solidFill>
              </a:rPr>
              <a:t>High </a:t>
            </a:r>
            <a:r>
              <a:rPr lang="nb-NO" sz="2000" err="1">
                <a:solidFill>
                  <a:schemeClr val="accent1"/>
                </a:solidFill>
              </a:rPr>
              <a:t>Freq</a:t>
            </a:r>
            <a:endParaRPr lang="nb-NO" sz="2000">
              <a:solidFill>
                <a:schemeClr val="accent1"/>
              </a:solidFill>
            </a:endParaRPr>
          </a:p>
          <a:p>
            <a:pPr algn="ctr"/>
            <a:r>
              <a:rPr lang="nb-NO" sz="2000" err="1">
                <a:solidFill>
                  <a:schemeClr val="accent1"/>
                </a:solidFill>
              </a:rPr>
              <a:t>Directional</a:t>
            </a:r>
            <a:r>
              <a:rPr lang="nb-NO" sz="2000">
                <a:solidFill>
                  <a:schemeClr val="accent1"/>
                </a:solidFill>
              </a:rPr>
              <a:t> – </a:t>
            </a:r>
            <a:r>
              <a:rPr lang="nb-NO" sz="2000" err="1">
                <a:solidFill>
                  <a:schemeClr val="accent1"/>
                </a:solidFill>
              </a:rPr>
              <a:t>blocked</a:t>
            </a:r>
            <a:r>
              <a:rPr lang="nb-NO" sz="2000">
                <a:solidFill>
                  <a:schemeClr val="accent1"/>
                </a:solidFill>
              </a:rPr>
              <a:t> by </a:t>
            </a:r>
            <a:r>
              <a:rPr lang="nb-NO" sz="2000" err="1">
                <a:solidFill>
                  <a:schemeClr val="accent1"/>
                </a:solidFill>
              </a:rPr>
              <a:t>objects</a:t>
            </a:r>
            <a:endParaRPr lang="nb-NO" sz="20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0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81481E-6 L -0.27986 -0.0060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9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1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44 0.00463 L -0.27118 0.0030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6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12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634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0" presetClass="path" presetSubtype="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38889E-6 1.48148E-6 L 0.0816 0.38171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1907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8BDAAA-8D6B-44DB-D6EC-1D729C515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DAC6E3-6F8D-7AEA-EC00-CF3B10A19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C0E795-63A4-256D-D8DE-C5B0D1BA48E9}"/>
              </a:ext>
            </a:extLst>
          </p:cNvPr>
          <p:cNvSpPr txBox="1">
            <a:spLocks/>
          </p:cNvSpPr>
          <p:nvPr/>
        </p:nvSpPr>
        <p:spPr>
          <a:xfrm>
            <a:off x="720728" y="319966"/>
            <a:ext cx="10515600" cy="1325563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Temperature and acoustics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D7CADC-5D55-B885-16A9-087F0C3B39B7}"/>
              </a:ext>
            </a:extLst>
          </p:cNvPr>
          <p:cNvSpPr txBox="1">
            <a:spLocks/>
          </p:cNvSpPr>
          <p:nvPr/>
        </p:nvSpPr>
        <p:spPr>
          <a:xfrm>
            <a:off x="911026" y="1762263"/>
            <a:ext cx="6247419" cy="4114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Higher temperatures, higher speed of sound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Sound tend to refract towards mediums with lower speeds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Negative influence: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Warm ground, cold air higher up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Sound will refract upwards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Decreased signal strength at ground level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Positive influence: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Cold air close to the ground, warmer higher up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Sound will stay closer to ground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Increased signal strength at ground level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None/>
            </a:pPr>
            <a:endParaRPr lang="en-US" sz="1600" dirty="0"/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None/>
            </a:pPr>
            <a:endParaRPr lang="en-US" sz="16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endParaRPr lang="en-US" sz="1600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7036B590-46A2-824E-719E-96BDE75E5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111915"/>
              </p:ext>
            </p:extLst>
          </p:nvPr>
        </p:nvGraphicFramePr>
        <p:xfrm>
          <a:off x="7324726" y="1658592"/>
          <a:ext cx="3911602" cy="41148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413618">
                  <a:extLst>
                    <a:ext uri="{9D8B030D-6E8A-4147-A177-3AD203B41FA5}">
                      <a16:colId xmlns:a16="http://schemas.microsoft.com/office/drawing/2014/main" val="309491246"/>
                    </a:ext>
                  </a:extLst>
                </a:gridCol>
                <a:gridCol w="2497984">
                  <a:extLst>
                    <a:ext uri="{9D8B030D-6E8A-4147-A177-3AD203B41FA5}">
                      <a16:colId xmlns:a16="http://schemas.microsoft.com/office/drawing/2014/main" val="2055425708"/>
                    </a:ext>
                  </a:extLst>
                </a:gridCol>
              </a:tblGrid>
              <a:tr h="316466">
                <a:tc>
                  <a:txBody>
                    <a:bodyPr/>
                    <a:lstStyle/>
                    <a:p>
                      <a:r>
                        <a:rPr lang="en-GB" dirty="0"/>
                        <a:t>Temperature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Speed of sound (m/s)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095456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-40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306.2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858674207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>
                          <a:effectLst/>
                        </a:rPr>
                        <a:t>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331.4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593850513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>
                          <a:effectLst/>
                        </a:rPr>
                        <a:t>5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334.4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729697252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>
                          <a:effectLst/>
                        </a:rPr>
                        <a:t>10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337.4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526720300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>
                          <a:effectLst/>
                        </a:rPr>
                        <a:t>15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340.4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266869240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>
                          <a:effectLst/>
                        </a:rPr>
                        <a:t>20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343.3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695856656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>
                          <a:effectLst/>
                        </a:rPr>
                        <a:t>25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346.3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35826862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>
                          <a:effectLst/>
                        </a:rPr>
                        <a:t>30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349.1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741618962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>
                          <a:effectLst/>
                        </a:rPr>
                        <a:t>40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354.7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427972686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>
                          <a:effectLst/>
                        </a:rPr>
                        <a:t>50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360.3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429935448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>
                          <a:effectLst/>
                        </a:rPr>
                        <a:t>60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365.7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251768775"/>
                  </a:ext>
                </a:extLst>
              </a:tr>
              <a:tr h="290863">
                <a:tc>
                  <a:txBody>
                    <a:bodyPr/>
                    <a:lstStyle/>
                    <a:p>
                      <a:pPr algn="ctr"/>
                      <a:r>
                        <a:rPr lang="en-NO">
                          <a:effectLst/>
                        </a:rPr>
                        <a:t>70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dirty="0">
                          <a:effectLst/>
                        </a:rPr>
                        <a:t>371.2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622683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085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8BDAAA-8D6B-44DB-D6EC-1D729C515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DAC6E3-6F8D-7AEA-EC00-CF3B10A19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C0E795-63A4-256D-D8DE-C5B0D1BA48E9}"/>
              </a:ext>
            </a:extLst>
          </p:cNvPr>
          <p:cNvSpPr txBox="1">
            <a:spLocks/>
          </p:cNvSpPr>
          <p:nvPr/>
        </p:nvSpPr>
        <p:spPr>
          <a:xfrm>
            <a:off x="720728" y="333029"/>
            <a:ext cx="10515600" cy="1325563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Wind and acoustics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D7CADC-5D55-B885-16A9-087F0C3B39B7}"/>
              </a:ext>
            </a:extLst>
          </p:cNvPr>
          <p:cNvSpPr txBox="1">
            <a:spLocks/>
          </p:cNvSpPr>
          <p:nvPr/>
        </p:nvSpPr>
        <p:spPr>
          <a:xfrm>
            <a:off x="911027" y="1905956"/>
            <a:ext cx="4875624" cy="3504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Adds or subtracts to the sound speed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Headwind </a:t>
            </a:r>
            <a:r>
              <a:rPr lang="en-US" sz="2000" i="1" dirty="0"/>
              <a:t>can </a:t>
            </a:r>
            <a:r>
              <a:rPr lang="en-US" sz="2000" dirty="0"/>
              <a:t>amplify the signal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Tailwind </a:t>
            </a:r>
            <a:r>
              <a:rPr lang="en-US" sz="2000" i="1" dirty="0"/>
              <a:t>can</a:t>
            </a:r>
            <a:r>
              <a:rPr lang="en-US" sz="2000" dirty="0"/>
              <a:t> weaken the signal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endParaRPr lang="en-US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In practice decreased detection range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Due to increased ambient sound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8B15BE-6B80-2226-A3F6-D153B772B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531" y="2210937"/>
            <a:ext cx="6720020" cy="27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C9B48-0935-F743-A774-180450B63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23" y="317191"/>
            <a:ext cx="10515600" cy="1325563"/>
          </a:xfrm>
          <a:noFill/>
          <a:ln w="19050">
            <a:noFill/>
          </a:ln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en-US" sz="4000" dirty="0">
                <a:latin typeface="+mj-lt"/>
              </a:rPr>
              <a:t>Sound or Noise?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A2808-2B46-0E4F-997D-548ABD39664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25841" y="1650699"/>
            <a:ext cx="5583655" cy="3940207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Noise is unwanted sound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Noise from the same direction as what we want to focus on is problematic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800" dirty="0"/>
              <a:t>The frequencies generated by the noise source may mask the sound we want to hear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Be aware of where to place the sensor in relation to what we want to focus on and possible noise sources.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2000" dirty="0"/>
              <a:t>Noise may be intermittent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91C29C-28CE-964B-91F5-7E8B0F9BD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244" y="1677640"/>
            <a:ext cx="5438986" cy="3528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58759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8BDAAA-8D6B-44DB-D6EC-1D729C515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DAC6E3-6F8D-7AEA-EC00-CF3B10A19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C0E795-63A4-256D-D8DE-C5B0D1BA48E9}"/>
              </a:ext>
            </a:extLst>
          </p:cNvPr>
          <p:cNvSpPr txBox="1">
            <a:spLocks/>
          </p:cNvSpPr>
          <p:nvPr/>
        </p:nvSpPr>
        <p:spPr>
          <a:xfrm>
            <a:off x="720728" y="333029"/>
            <a:ext cx="10515600" cy="1325563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Summary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D7CADC-5D55-B885-16A9-087F0C3B39B7}"/>
              </a:ext>
            </a:extLst>
          </p:cNvPr>
          <p:cNvSpPr txBox="1">
            <a:spLocks/>
          </p:cNvSpPr>
          <p:nvPr/>
        </p:nvSpPr>
        <p:spPr>
          <a:xfrm>
            <a:off x="955672" y="1550356"/>
            <a:ext cx="9007673" cy="35042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GB" sz="2000" dirty="0"/>
              <a:t>Sound is a mixture of many frequencies.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GB" sz="2000" dirty="0">
                <a:solidFill>
                  <a:srgbClr val="040C28"/>
                </a:solidFill>
                <a:latin typeface="Google Sans"/>
              </a:rPr>
              <a:t>F</a:t>
            </a:r>
            <a:r>
              <a:rPr lang="en-GB" sz="2000" b="0" i="0" dirty="0">
                <a:solidFill>
                  <a:srgbClr val="040C28"/>
                </a:solidFill>
                <a:effectLst/>
                <a:latin typeface="Google Sans"/>
              </a:rPr>
              <a:t>or each doubling of distance from a sound source, the sound pressure level is decreased by a factor of 2.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GB" sz="1600" dirty="0"/>
              <a:t>Doubling the distance to the noise source, can in theory doble your detection range.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GB" sz="2000" dirty="0"/>
              <a:t>High frequencies are stopped more easily than low frequencies.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GB" sz="2000" dirty="0"/>
              <a:t>Sound refracts towards mediums with a lower speed of sound.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GB" sz="1600" dirty="0"/>
              <a:t>Sound travels faster in higher temperatures and slower in low temperatures. </a:t>
            </a:r>
            <a:endParaRPr lang="en-GB" sz="12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Font typeface="Wingdings" pitchFamily="2" charset="2"/>
              <a:buChar char="§"/>
            </a:pPr>
            <a:r>
              <a:rPr lang="en-GB" sz="2000" dirty="0"/>
              <a:t>Wind will increase the ambient sound level, which will decrease the detection range.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E9661B"/>
              </a:buClr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8788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0000">
        <p:fade/>
      </p:transition>
    </mc:Choice>
    <mc:Fallback>
      <p:transition advTm="10000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176408</TotalTime>
  <Words>610</Words>
  <Application>Microsoft Macintosh PowerPoint</Application>
  <PresentationFormat>Widescreen</PresentationFormat>
  <Paragraphs>141</Paragraphs>
  <Slides>14</Slides>
  <Notes>1</Notes>
  <HiddenSlides>1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Google Sans</vt:lpstr>
      <vt:lpstr>Wingdings</vt:lpstr>
      <vt:lpstr>Custom Design</vt:lpstr>
      <vt:lpstr>Acoustics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Inverse square law in theory</vt:lpstr>
      <vt:lpstr>PowerPoint Presentation</vt:lpstr>
      <vt:lpstr>PowerPoint Presentation</vt:lpstr>
      <vt:lpstr>PowerPoint Presentation</vt:lpstr>
      <vt:lpstr>PowerPoint Presentation</vt:lpstr>
      <vt:lpstr>Sound or Noise?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Espen Haugen</cp:lastModifiedBy>
  <cp:revision>490</cp:revision>
  <cp:lastPrinted>2022-09-13T14:30:13Z</cp:lastPrinted>
  <dcterms:created xsi:type="dcterms:W3CDTF">2020-08-11T17:47:51Z</dcterms:created>
  <dcterms:modified xsi:type="dcterms:W3CDTF">2024-06-04T13:23:23Z</dcterms:modified>
  <cp:category/>
</cp:coreProperties>
</file>